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65" r:id="rId2"/>
    <p:sldId id="295" r:id="rId3"/>
    <p:sldId id="258" r:id="rId4"/>
    <p:sldId id="347" r:id="rId5"/>
    <p:sldId id="405" r:id="rId6"/>
    <p:sldId id="390" r:id="rId7"/>
    <p:sldId id="369" r:id="rId8"/>
    <p:sldId id="370" r:id="rId9"/>
    <p:sldId id="371" r:id="rId10"/>
    <p:sldId id="409" r:id="rId11"/>
    <p:sldId id="401" r:id="rId12"/>
    <p:sldId id="372" r:id="rId13"/>
    <p:sldId id="391" r:id="rId14"/>
    <p:sldId id="373" r:id="rId15"/>
    <p:sldId id="410" r:id="rId16"/>
    <p:sldId id="402" r:id="rId17"/>
    <p:sldId id="374" r:id="rId18"/>
    <p:sldId id="392" r:id="rId19"/>
    <p:sldId id="375" r:id="rId20"/>
    <p:sldId id="403" r:id="rId21"/>
    <p:sldId id="411" r:id="rId22"/>
    <p:sldId id="399" r:id="rId23"/>
    <p:sldId id="393" r:id="rId24"/>
    <p:sldId id="376" r:id="rId25"/>
    <p:sldId id="412" r:id="rId26"/>
    <p:sldId id="377" r:id="rId27"/>
    <p:sldId id="394" r:id="rId28"/>
    <p:sldId id="378" r:id="rId29"/>
    <p:sldId id="413" r:id="rId30"/>
    <p:sldId id="379" r:id="rId31"/>
    <p:sldId id="414" r:id="rId32"/>
    <p:sldId id="380" r:id="rId33"/>
    <p:sldId id="382" r:id="rId34"/>
    <p:sldId id="395" r:id="rId35"/>
    <p:sldId id="381" r:id="rId36"/>
    <p:sldId id="383" r:id="rId37"/>
    <p:sldId id="404" r:id="rId38"/>
    <p:sldId id="385" r:id="rId39"/>
    <p:sldId id="408" r:id="rId40"/>
    <p:sldId id="406" r:id="rId41"/>
    <p:sldId id="415" r:id="rId42"/>
    <p:sldId id="396" r:id="rId43"/>
    <p:sldId id="384" r:id="rId44"/>
    <p:sldId id="386" r:id="rId45"/>
    <p:sldId id="397" r:id="rId46"/>
    <p:sldId id="388" r:id="rId47"/>
    <p:sldId id="398" r:id="rId48"/>
    <p:sldId id="389" r:id="rId49"/>
    <p:sldId id="261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EDFE"/>
    <a:srgbClr val="FF0000"/>
    <a:srgbClr val="7030A0"/>
    <a:srgbClr val="0F518E"/>
    <a:srgbClr val="FFC000"/>
    <a:srgbClr val="20BBFF"/>
    <a:srgbClr val="7F7F7F"/>
    <a:srgbClr val="92D050"/>
    <a:srgbClr val="FFFFFF"/>
    <a:srgbClr val="D6DC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 varScale="1">
        <p:scale>
          <a:sx n="86" d="100"/>
          <a:sy n="86" d="100"/>
        </p:scale>
        <p:origin x="98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8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36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8127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366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120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194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246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6856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3655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3698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926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36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51">
            <a:extLst>
              <a:ext uri="{FF2B5EF4-FFF2-40B4-BE49-F238E27FC236}">
                <a16:creationId xmlns:a16="http://schemas.microsoft.com/office/drawing/2014/main" id="{17D3AE0D-98D0-9158-6F7A-1FE66B475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760750"/>
              </p:ext>
            </p:extLst>
          </p:nvPr>
        </p:nvGraphicFramePr>
        <p:xfrm>
          <a:off x="0" y="0"/>
          <a:ext cx="121920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7880">
                  <a:extLst>
                    <a:ext uri="{9D8B030D-6E8A-4147-A177-3AD203B41FA5}">
                      <a16:colId xmlns:a16="http://schemas.microsoft.com/office/drawing/2014/main" val="1236342996"/>
                    </a:ext>
                  </a:extLst>
                </a:gridCol>
                <a:gridCol w="4008120">
                  <a:extLst>
                    <a:ext uri="{9D8B030D-6E8A-4147-A177-3AD203B41FA5}">
                      <a16:colId xmlns:a16="http://schemas.microsoft.com/office/drawing/2014/main" val="70789681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6778733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66612041"/>
                    </a:ext>
                  </a:extLst>
                </a:gridCol>
              </a:tblGrid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용도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졸업 작품 프로젝트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v0.5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443336"/>
                  </a:ext>
                </a:extLst>
              </a:tr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참고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 XD_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작성일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2023-03-08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03176"/>
                  </a:ext>
                </a:extLst>
              </a:tr>
              <a:tr h="271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열람자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팀원 전체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교수님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이세철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39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882017"/>
              </p:ext>
            </p:extLst>
          </p:nvPr>
        </p:nvGraphicFramePr>
        <p:xfrm>
          <a:off x="388138" y="1335027"/>
          <a:ext cx="11514965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19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209892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2003085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12436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테두리로 빨간 이펙트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사이렌 같은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출력과 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프로펠러에서 이동경로를 그리면서 연기 출력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터지는 연출과 함께 </a:t>
                      </a:r>
                      <a:r>
                        <a:rPr lang="ko-KR" altLang="en-US" sz="1600" b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푸쉬쉬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소리 출력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조종하던 헬기는 조종 불가로 변경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카메라는 공중에서 정지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카메라가 공중에서 멈춰 있을 때 헬기는 원래 이동방향대로 추락하며 땅에 닿을 시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회색화면과 함께 사망 다이얼 출력 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56848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균열 효과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  <a:b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화면 테두리로 깨진 유리 효과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더 퍼진 균열 효과 출력 및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조준점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30617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헬기의 이동경로를 그리는 연기 꼬리에서 출력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회전 민감도 증가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꼬리부분 파괴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 부위 두 동강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및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과 카메라 공중에서 정지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또한 카메라가 공중에서 멈춰 있을 때 헬기는 계속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축을 기준으로 회전하며 추락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땅에 닿을 시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4261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효과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헬기 몸체 곳곳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 내에서 랜덤 위치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),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계산식 중 모든 부위가 받는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20%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데미지 추가</a:t>
                      </a:r>
                      <a:endParaRPr lang="en-US" altLang="ko-KR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일 때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몸체가 두 동강나며 폭발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5736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 별 효과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92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100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 – 20 = 30.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056030"/>
              </p:ext>
            </p:extLst>
          </p:nvPr>
        </p:nvGraphicFramePr>
        <p:xfrm>
          <a:off x="556591" y="2284322"/>
          <a:ext cx="11073157" cy="2895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66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07492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221683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고정 데미지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10)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40009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F22C5-2565-92ED-DDA6-081BF7333058}"/>
              </a:ext>
            </a:extLst>
          </p:cNvPr>
          <p:cNvSpPr txBox="1"/>
          <p:nvPr/>
        </p:nvSpPr>
        <p:spPr>
          <a:xfrm>
            <a:off x="556591" y="5419145"/>
            <a:ext cx="1155253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미사일 키 누르고 마우스 클릭 시 발사되며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사출될 때 미사일의 꼬리 부분에서 연기가 출력되며 전진한다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미사일은 지정된 방향으로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5km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날아가고 부딪힌 대상이 없으면 공중에서 폭발한다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폭발 시 폭발 범위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(1km^3 pi)</a:t>
            </a: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F2/F3: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카메라 전환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5027418"/>
            <a:ext cx="4677406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CRTL: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기체의 각도 회전 및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7B72CFE-B003-F023-298A-440FFB80E76C}"/>
              </a:ext>
            </a:extLst>
          </p:cNvPr>
          <p:cNvSpPr/>
          <p:nvPr/>
        </p:nvSpPr>
        <p:spPr>
          <a:xfrm>
            <a:off x="2391081" y="3883178"/>
            <a:ext cx="271365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5489793" y="924294"/>
            <a:ext cx="6258274" cy="2313861"/>
            <a:chOff x="388138" y="879608"/>
            <a:chExt cx="6258274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125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7DE9E4-C3E9-8767-763F-0A8E3F8AA8D9}"/>
                </a:ext>
              </a:extLst>
            </p:cNvPr>
            <p:cNvCxnSpPr>
              <a:cxnSpLocks/>
              <a:stCxn id="57" idx="7"/>
              <a:endCxn id="55" idx="2"/>
            </p:cNvCxnSpPr>
            <p:nvPr/>
          </p:nvCxnSpPr>
          <p:spPr>
            <a:xfrm flipV="1">
              <a:off x="3476608" y="1430194"/>
              <a:ext cx="2089804" cy="841437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207D2A8-2FAA-4965-31F9-36093706BC24}"/>
                </a:ext>
              </a:extLst>
            </p:cNvPr>
            <p:cNvSpPr/>
            <p:nvPr/>
          </p:nvSpPr>
          <p:spPr>
            <a:xfrm>
              <a:off x="5566412" y="890194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결과 출력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84CCFB0-855C-4E91-7871-AC46C76439C3}"/>
                </a:ext>
              </a:extLst>
            </p:cNvPr>
            <p:cNvSpPr txBox="1"/>
            <p:nvPr/>
          </p:nvSpPr>
          <p:spPr>
            <a:xfrm rot="20309761">
              <a:off x="3621200" y="1291870"/>
              <a:ext cx="17101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 판정 시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B7EC7FA-54DB-BEE4-F81E-63D7D70F29C1}"/>
                </a:ext>
              </a:extLst>
            </p:cNvPr>
            <p:cNvSpPr txBox="1"/>
            <p:nvPr/>
          </p:nvSpPr>
          <p:spPr>
            <a:xfrm>
              <a:off x="3645182" y="2056723"/>
              <a:ext cx="19212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사망이 아닐 때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388138" y="4781018"/>
            <a:ext cx="1135992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모든 플레이어가 사망이라면 결과 팝업이 출력되고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일정 시간 지나고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HP=125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숨는 조건은 주변에 엄폐물이 있고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 정지 상태여야만 가능하다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당하는 중에 엄폐물에 숨을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쫓아오던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즉시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FD9BEA3-5E9F-8FF0-C701-4C904CD28965}"/>
              </a:ext>
            </a:extLst>
          </p:cNvPr>
          <p:cNvSpPr/>
          <p:nvPr/>
        </p:nvSpPr>
        <p:spPr>
          <a:xfrm>
            <a:off x="443933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539225F-DD20-554A-667F-698263EAFB07}"/>
              </a:ext>
            </a:extLst>
          </p:cNvPr>
          <p:cNvSpPr/>
          <p:nvPr/>
        </p:nvSpPr>
        <p:spPr>
          <a:xfrm>
            <a:off x="2749640" y="901311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뛰기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5E64DE-70E6-B98E-8CFE-AB6371F85D9C}"/>
              </a:ext>
            </a:extLst>
          </p:cNvPr>
          <p:cNvSpPr/>
          <p:nvPr/>
        </p:nvSpPr>
        <p:spPr>
          <a:xfrm>
            <a:off x="4151293" y="231480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걷기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7F88645-CCD0-67D8-0AA5-B55FA1B981DC}"/>
              </a:ext>
            </a:extLst>
          </p:cNvPr>
          <p:cNvSpPr/>
          <p:nvPr/>
        </p:nvSpPr>
        <p:spPr>
          <a:xfrm>
            <a:off x="3071293" y="3463194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사격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CF8B190-65A7-9169-1D96-A64E6DA1107C}"/>
              </a:ext>
            </a:extLst>
          </p:cNvPr>
          <p:cNvSpPr/>
          <p:nvPr/>
        </p:nvSpPr>
        <p:spPr>
          <a:xfrm>
            <a:off x="880579" y="3469587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숨기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2DE1910-AD4A-776E-52DD-28DC4B0A1575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1523933" y="1441311"/>
            <a:ext cx="1225707" cy="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ACB9D5B-4A5D-C872-6457-CC143F41B53A}"/>
              </a:ext>
            </a:extLst>
          </p:cNvPr>
          <p:cNvCxnSpPr>
            <a:cxnSpLocks/>
            <a:stCxn id="3" idx="6"/>
            <a:endCxn id="7" idx="2"/>
          </p:cNvCxnSpPr>
          <p:nvPr/>
        </p:nvCxnSpPr>
        <p:spPr>
          <a:xfrm>
            <a:off x="1523933" y="1441311"/>
            <a:ext cx="2627360" cy="141349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02867F0-4F73-790D-5E23-A4BE07CC6FE9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523933" y="1441311"/>
            <a:ext cx="1705522" cy="2180045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FCE4943-3C6E-86A1-7A6D-16F6A224D4C1}"/>
              </a:ext>
            </a:extLst>
          </p:cNvPr>
          <p:cNvCxnSpPr>
            <a:cxnSpLocks/>
            <a:stCxn id="3" idx="6"/>
            <a:endCxn id="9" idx="0"/>
          </p:cNvCxnSpPr>
          <p:nvPr/>
        </p:nvCxnSpPr>
        <p:spPr>
          <a:xfrm flipH="1">
            <a:off x="1420579" y="1441311"/>
            <a:ext cx="103354" cy="2028276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7162D3C-3969-E5FC-0914-09E1B2A10CA6}"/>
              </a:ext>
            </a:extLst>
          </p:cNvPr>
          <p:cNvCxnSpPr>
            <a:cxnSpLocks/>
            <a:stCxn id="4" idx="5"/>
            <a:endCxn id="7" idx="1"/>
          </p:cNvCxnSpPr>
          <p:nvPr/>
        </p:nvCxnSpPr>
        <p:spPr>
          <a:xfrm>
            <a:off x="3671478" y="1823149"/>
            <a:ext cx="637977" cy="649820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F61B8AF-FEB9-6397-6A76-3D1B3C67C762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>
          <a:xfrm flipV="1">
            <a:off x="3993131" y="3236645"/>
            <a:ext cx="316324" cy="384711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1E4E38-9F6E-1036-9C75-36F05B8D191D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3289640" y="1981311"/>
            <a:ext cx="321653" cy="1481883"/>
          </a:xfrm>
          <a:prstGeom prst="straightConnector1">
            <a:avLst/>
          </a:prstGeom>
          <a:ln w="38100">
            <a:solidFill>
              <a:srgbClr val="92D050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828000"/>
            <a:ext cx="11436549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기체와 다르게 부위 별 피격은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뿜는다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사망할 경우 쓰러지고 시체가 남게되며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리스폰 시 사라진다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4BCC95-7B27-9D22-5E82-5757AC52EA27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7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03996"/>
              </p:ext>
            </p:extLst>
          </p:nvPr>
        </p:nvGraphicFramePr>
        <p:xfrm>
          <a:off x="388138" y="3139197"/>
          <a:ext cx="11241610" cy="3688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668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9492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125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1316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수류탄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원형으로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범위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8013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300M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385976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소음기 존재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8146677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체력과 특수 능력이 명시되어 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들킬 경우 적이 쫓아온다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있다면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적은 플레이어를 향해 사격하며 추격한다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적을 모두 처치하지 않아도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되며 바이러스 상자를 찾아 처리하고 입구로 다시 나오면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승리한다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250m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(10 * (25 * 5)) / 80 = 16,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 – 16 = 59.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59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CRTL: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646331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Space: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CB23AC28-736A-6203-A130-928A34359E70}"/>
              </a:ext>
            </a:extLst>
          </p:cNvPr>
          <p:cNvSpPr/>
          <p:nvPr/>
        </p:nvSpPr>
        <p:spPr>
          <a:xfrm>
            <a:off x="2372511" y="3883178"/>
            <a:ext cx="2732225" cy="4447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92089" y="3255707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 헬기 전용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1F71DB7-70C0-6A46-64C9-AD9AB981AA1F}"/>
              </a:ext>
            </a:extLst>
          </p:cNvPr>
          <p:cNvGrpSpPr/>
          <p:nvPr/>
        </p:nvGrpSpPr>
        <p:grpSpPr>
          <a:xfrm>
            <a:off x="723175" y="1924653"/>
            <a:ext cx="3057683" cy="1097525"/>
            <a:chOff x="723175" y="2279762"/>
            <a:chExt cx="3057683" cy="1097525"/>
          </a:xfrm>
        </p:grpSpPr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98869D1-5C94-EFAC-D965-982155E3CD5C}"/>
                </a:ext>
              </a:extLst>
            </p:cNvPr>
            <p:cNvCxnSpPr>
              <a:cxnSpLocks/>
              <a:stCxn id="40" idx="3"/>
              <a:endCxn id="41" idx="0"/>
            </p:cNvCxnSpPr>
            <p:nvPr/>
          </p:nvCxnSpPr>
          <p:spPr>
            <a:xfrm flipH="1">
              <a:off x="879119" y="2279762"/>
              <a:ext cx="2856233" cy="109752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5765994-F6CC-8A42-A150-7C49569554E1}"/>
                </a:ext>
              </a:extLst>
            </p:cNvPr>
            <p:cNvSpPr txBox="1"/>
            <p:nvPr/>
          </p:nvSpPr>
          <p:spPr>
            <a:xfrm rot="20353261">
              <a:off x="723175" y="2459311"/>
              <a:ext cx="305768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0E9432-ED10-7A3C-8DA6-BE19ADECDEAE}"/>
              </a:ext>
            </a:extLst>
          </p:cNvPr>
          <p:cNvSpPr/>
          <p:nvPr/>
        </p:nvSpPr>
        <p:spPr>
          <a:xfrm>
            <a:off x="339119" y="3022178"/>
            <a:ext cx="1080000" cy="1080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 상태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F10FA66-0F47-BE88-303C-E7D4619215F5}"/>
              </a:ext>
            </a:extLst>
          </p:cNvPr>
          <p:cNvGrpSpPr/>
          <p:nvPr/>
        </p:nvGrpSpPr>
        <p:grpSpPr>
          <a:xfrm>
            <a:off x="1099223" y="2010886"/>
            <a:ext cx="3235046" cy="1081252"/>
            <a:chOff x="1099223" y="2010886"/>
            <a:chExt cx="3235046" cy="1081252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4DFD4DA-CE1F-4DFB-4C21-B7951A5066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7829" y="2010886"/>
              <a:ext cx="2729056" cy="1081252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EA04571-4DED-C7B1-8671-677406B9BF0C}"/>
                </a:ext>
              </a:extLst>
            </p:cNvPr>
            <p:cNvSpPr txBox="1"/>
            <p:nvPr/>
          </p:nvSpPr>
          <p:spPr>
            <a:xfrm rot="20322082">
              <a:off x="1099223" y="2509409"/>
              <a:ext cx="323504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8E8F3A0-22A5-58CE-16E7-583783741FF6}"/>
              </a:ext>
            </a:extLst>
          </p:cNvPr>
          <p:cNvGrpSpPr/>
          <p:nvPr/>
        </p:nvGrpSpPr>
        <p:grpSpPr>
          <a:xfrm>
            <a:off x="1389281" y="3267569"/>
            <a:ext cx="4182317" cy="338554"/>
            <a:chOff x="2343419" y="-1883842"/>
            <a:chExt cx="4182317" cy="3385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B4C8946-C07C-C657-8C3F-F8384BA810CC}"/>
                </a:ext>
              </a:extLst>
            </p:cNvPr>
            <p:cNvSpPr txBox="1"/>
            <p:nvPr/>
          </p:nvSpPr>
          <p:spPr>
            <a:xfrm>
              <a:off x="2343419" y="-1883842"/>
              <a:ext cx="418231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5EEFC3C-1287-E1CC-FC2F-CEF03A14E694}"/>
                </a:ext>
              </a:extLst>
            </p:cNvPr>
            <p:cNvCxnSpPr>
              <a:cxnSpLocks/>
              <a:stCxn id="41" idx="6"/>
              <a:endCxn id="54" idx="2"/>
            </p:cNvCxnSpPr>
            <p:nvPr/>
          </p:nvCxnSpPr>
          <p:spPr>
            <a:xfrm>
              <a:off x="2373257" y="-1589233"/>
              <a:ext cx="4152479" cy="30274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C631276-27A0-0B14-100D-51CF59CD9D1E}"/>
              </a:ext>
            </a:extLst>
          </p:cNvPr>
          <p:cNvGrpSpPr/>
          <p:nvPr/>
        </p:nvGrpSpPr>
        <p:grpSpPr>
          <a:xfrm>
            <a:off x="1389281" y="3710466"/>
            <a:ext cx="4256917" cy="432687"/>
            <a:chOff x="-4311746" y="3093779"/>
            <a:chExt cx="4256917" cy="432687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D77D31A0-182B-8BA9-3188-6BA3E882FB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311746" y="3093779"/>
              <a:ext cx="4256917" cy="4901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67DDF9-719C-383C-AD07-53A2E9382AF0}"/>
                </a:ext>
              </a:extLst>
            </p:cNvPr>
            <p:cNvSpPr txBox="1"/>
            <p:nvPr/>
          </p:nvSpPr>
          <p:spPr>
            <a:xfrm>
              <a:off x="-4311745" y="3187912"/>
              <a:ext cx="42569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617466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04856"/>
            <a:ext cx="864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D48E77B-CFF1-A573-4AA2-33EEB236CEF9}"/>
              </a:ext>
            </a:extLst>
          </p:cNvPr>
          <p:cNvSpPr txBox="1"/>
          <p:nvPr/>
        </p:nvSpPr>
        <p:spPr>
          <a:xfrm>
            <a:off x="410252" y="4349343"/>
            <a:ext cx="310845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2St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5CC4813-7D34-6C97-C2FB-A25465344F50}"/>
              </a:ext>
            </a:extLst>
          </p:cNvPr>
          <p:cNvSpPr txBox="1"/>
          <p:nvPr/>
        </p:nvSpPr>
        <p:spPr>
          <a:xfrm>
            <a:off x="410252" y="388097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3648406" y="4349933"/>
            <a:ext cx="3258510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364840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6930741" y="3877052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9402159" y="3587389"/>
            <a:ext cx="2617466" cy="16661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6883091" y="4393488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바운딩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박스에서 피격 여부를 판정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434758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부위별 연출은 다음과 같다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768763"/>
              </p:ext>
            </p:extLst>
          </p:nvPr>
        </p:nvGraphicFramePr>
        <p:xfrm>
          <a:off x="388137" y="1371974"/>
          <a:ext cx="11436549" cy="260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481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69567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829524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408977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연기가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이때 연기는 해당 기체가 온 경로를 그리면서 발생한다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이동속도는 초당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감소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 때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기체의 프로펠러에서 폭발이 발생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폭발이 발생하면서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이동한 경로의 방향으로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추락하며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추락 후 땅에 닿을 시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 폭발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483725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효과 연출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기체의 몸통 곳곳에서 연기 발생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이때 연기는 몸통의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랜덤한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위치에서 발생한다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내구도가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이 되는 즉시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해당 기체가 두 동강 나며 폭발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.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711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26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1St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 1St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433182"/>
              </p:ext>
            </p:extLst>
          </p:nvPr>
        </p:nvGraphicFramePr>
        <p:xfrm>
          <a:off x="560836" y="3589216"/>
          <a:ext cx="11070328" cy="30179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081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282247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Apache(60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별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33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대상과의 거리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거리는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1km))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9028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2km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80026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플레이어와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1Km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프로펠러의 내구도가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(20 * 5)) / 50 = 25,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프로펠러의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 – 25 = 75.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나머지 내구도는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이지만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프로펠러 내구도만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75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이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몸통 내구도의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패널티가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걸린 경우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*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대상과의 거리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) / 50 * 1.2 = 30,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몸통 페널티가 켜지고 피격 당한 경우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30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의 내구도를 잃는다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92091" y="3255707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3600" b="1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적 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5.1.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3782329"/>
            <a:ext cx="1134806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존재하고 피격 시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사망 판정과 동시에 사망 애니메이션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쓰러짐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출력된다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적은 각 구간을 지니고 있으며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구간 별로 돌아다닌다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노출될 경우 플레이어를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적의 공격 범위 내에 있는 경우 적은 플레이어를 향해 사격하며 추격한다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추격 시작 이후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동안 시야범위 내에 플레이어가 없을 경우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다시 자신의 구역으로 돌아간다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들은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구조를 조사하진 않는다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DE692F1-0F81-A814-796A-2CA16E51F268}"/>
              </a:ext>
            </a:extLst>
          </p:cNvPr>
          <p:cNvGrpSpPr/>
          <p:nvPr/>
        </p:nvGrpSpPr>
        <p:grpSpPr>
          <a:xfrm>
            <a:off x="5007350" y="988155"/>
            <a:ext cx="6817337" cy="1928086"/>
            <a:chOff x="2737723" y="855423"/>
            <a:chExt cx="6817337" cy="1928086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737723" y="859007"/>
              <a:ext cx="1086858" cy="899939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824581" y="1305392"/>
              <a:ext cx="1038116" cy="3584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665415" y="1627153"/>
              <a:ext cx="1197282" cy="706387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862697" y="1883570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862697" y="855423"/>
              <a:ext cx="1086858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647422" y="1666802"/>
              <a:ext cx="133735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체력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824581" y="1036854"/>
              <a:ext cx="10381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37DFB30-D4CF-0079-AD90-F5BE23F8C485}"/>
                </a:ext>
              </a:extLst>
            </p:cNvPr>
            <p:cNvSpPr/>
            <p:nvPr/>
          </p:nvSpPr>
          <p:spPr>
            <a:xfrm>
              <a:off x="6818729" y="860725"/>
              <a:ext cx="2736331" cy="8999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맞은 부위에서 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검은 피 이펙트 출력</a:t>
              </a:r>
              <a:endPara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9D789FC-C1C3-1E8B-8068-6BC6B8150FDA}"/>
                </a:ext>
              </a:extLst>
            </p:cNvPr>
            <p:cNvCxnSpPr>
              <a:stCxn id="14" idx="6"/>
              <a:endCxn id="2" idx="2"/>
            </p:cNvCxnSpPr>
            <p:nvPr/>
          </p:nvCxnSpPr>
          <p:spPr>
            <a:xfrm>
              <a:off x="5949555" y="1305393"/>
              <a:ext cx="869174" cy="5302"/>
            </a:xfrm>
            <a:prstGeom prst="line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8044A7B4-2343-C3F1-3640-6B3E71D28B0F}"/>
              </a:ext>
            </a:extLst>
          </p:cNvPr>
          <p:cNvGrpSpPr/>
          <p:nvPr/>
        </p:nvGrpSpPr>
        <p:grpSpPr>
          <a:xfrm>
            <a:off x="228631" y="988155"/>
            <a:ext cx="5833537" cy="2395465"/>
            <a:chOff x="367313" y="970745"/>
            <a:chExt cx="5833537" cy="2395465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8E16F0E-00C5-FDF2-A2FE-2EFCAEA2BCEA}"/>
                </a:ext>
              </a:extLst>
            </p:cNvPr>
            <p:cNvSpPr/>
            <p:nvPr/>
          </p:nvSpPr>
          <p:spPr>
            <a:xfrm>
              <a:off x="367313" y="970745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정찰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F69315AE-C52E-C572-72E0-CC1F7D6C52C7}"/>
                </a:ext>
              </a:extLst>
            </p:cNvPr>
            <p:cNvSpPr/>
            <p:nvPr/>
          </p:nvSpPr>
          <p:spPr>
            <a:xfrm>
              <a:off x="2731715" y="975758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발견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7B507F3-B7C3-78E9-B98B-54A5A8B90CD4}"/>
                </a:ext>
              </a:extLst>
            </p:cNvPr>
            <p:cNvSpPr/>
            <p:nvPr/>
          </p:nvSpPr>
          <p:spPr>
            <a:xfrm>
              <a:off x="2731715" y="2466271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CC1A2DA-E2E2-AD89-F6CF-D7DA76024461}"/>
                </a:ext>
              </a:extLst>
            </p:cNvPr>
            <p:cNvSpPr/>
            <p:nvPr/>
          </p:nvSpPr>
          <p:spPr>
            <a:xfrm>
              <a:off x="5169070" y="2454713"/>
              <a:ext cx="1031780" cy="899939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사격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EC51313-03EA-FC5A-2526-68B8270BBBD0}"/>
                </a:ext>
              </a:extLst>
            </p:cNvPr>
            <p:cNvCxnSpPr>
              <a:stCxn id="21" idx="6"/>
              <a:endCxn id="25" idx="2"/>
            </p:cNvCxnSpPr>
            <p:nvPr/>
          </p:nvCxnSpPr>
          <p:spPr>
            <a:xfrm>
              <a:off x="1399093" y="1420715"/>
              <a:ext cx="1332622" cy="5013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8742E7-1335-8871-7E46-9ECDC588D420}"/>
                </a:ext>
              </a:extLst>
            </p:cNvPr>
            <p:cNvCxnSpPr>
              <a:cxnSpLocks/>
              <a:stCxn id="25" idx="4"/>
              <a:endCxn id="26" idx="0"/>
            </p:cNvCxnSpPr>
            <p:nvPr/>
          </p:nvCxnSpPr>
          <p:spPr>
            <a:xfrm>
              <a:off x="3247605" y="1875697"/>
              <a:ext cx="0" cy="590574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980FDD-D546-258A-DEB0-63D4707AB8D5}"/>
                </a:ext>
              </a:extLst>
            </p:cNvPr>
            <p:cNvCxnSpPr>
              <a:cxnSpLocks/>
              <a:stCxn id="26" idx="6"/>
              <a:endCxn id="38" idx="2"/>
            </p:cNvCxnSpPr>
            <p:nvPr/>
          </p:nvCxnSpPr>
          <p:spPr>
            <a:xfrm flipV="1">
              <a:off x="3763495" y="2904683"/>
              <a:ext cx="1405575" cy="1155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C39D9FD-3628-EB61-EFD0-C4A37CC7C9A6}"/>
                </a:ext>
              </a:extLst>
            </p:cNvPr>
            <p:cNvSpPr txBox="1"/>
            <p:nvPr/>
          </p:nvSpPr>
          <p:spPr>
            <a:xfrm>
              <a:off x="1336914" y="1111910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시야 범위 내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370C0F6-1D7B-7B3F-9255-06BBB7549CD1}"/>
                </a:ext>
              </a:extLst>
            </p:cNvPr>
            <p:cNvSpPr txBox="1"/>
            <p:nvPr/>
          </p:nvSpPr>
          <p:spPr>
            <a:xfrm>
              <a:off x="3763495" y="2626913"/>
              <a:ext cx="139480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범위 내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43FF1A-8D90-C9F9-0DA4-18E2CEE229CE}"/>
                </a:ext>
              </a:extLst>
            </p:cNvPr>
            <p:cNvSpPr txBox="1"/>
            <p:nvPr/>
          </p:nvSpPr>
          <p:spPr>
            <a:xfrm rot="1801987">
              <a:off x="1166319" y="2122539"/>
              <a:ext cx="15066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초간 시야 </a:t>
              </a:r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X</a:t>
              </a:r>
              <a:endPara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D5E9A017-1314-22CE-DAC6-69919FF7E999}"/>
                </a:ext>
              </a:extLst>
            </p:cNvPr>
            <p:cNvCxnSpPr>
              <a:cxnSpLocks/>
              <a:stCxn id="26" idx="2"/>
              <a:endCxn id="21" idx="4"/>
            </p:cNvCxnSpPr>
            <p:nvPr/>
          </p:nvCxnSpPr>
          <p:spPr>
            <a:xfrm flipH="1" flipV="1">
              <a:off x="883203" y="1870684"/>
              <a:ext cx="1848512" cy="1045557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388138" y="828000"/>
            <a:ext cx="975410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2St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적은 경비원이므로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 사진은 피격 영역 참고 예시이다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적에게 피격 시 검은 색 피로 맞은 부위에서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파티클로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 </a:t>
            </a:r>
            <a:b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총알이 들어온 방향으로 피는 반대로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뿜는다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시체는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자동으로 사라진다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49C87F-205E-91C5-2392-161FE9799E16}"/>
              </a:ext>
            </a:extLst>
          </p:cNvPr>
          <p:cNvSpPr txBox="1"/>
          <p:nvPr/>
        </p:nvSpPr>
        <p:spPr>
          <a:xfrm>
            <a:off x="388138" y="49352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5.2.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피격 판정 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856DF34-92E9-B822-DEBA-ABF01A82E621}"/>
              </a:ext>
            </a:extLst>
          </p:cNvPr>
          <p:cNvGrpSpPr/>
          <p:nvPr/>
        </p:nvGrpSpPr>
        <p:grpSpPr>
          <a:xfrm>
            <a:off x="9080195" y="630784"/>
            <a:ext cx="917974" cy="2400766"/>
            <a:chOff x="388138" y="3067492"/>
            <a:chExt cx="1397994" cy="364134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5E9C7FB-20CC-964E-8489-0FDBC39EA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9AAA703-A491-2126-BCBA-9550FE3585A4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0402F9F-560F-CAD1-19DB-54C82480C728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46EE6D3-D233-BB0F-C95F-E3D877A17A98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9998169" y="1572558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7C955E-818F-CEE5-B783-2E36D435E3DD}"/>
              </a:ext>
            </a:extLst>
          </p:cNvPr>
          <p:cNvSpPr txBox="1"/>
          <p:nvPr/>
        </p:nvSpPr>
        <p:spPr>
          <a:xfrm>
            <a:off x="10402431" y="996214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</p:spTree>
    <p:extLst>
      <p:ext uri="{BB962C8B-B14F-4D97-AF65-F5344CB8AC3E}">
        <p14:creationId xmlns:p14="http://schemas.microsoft.com/office/powerpoint/2010/main" val="20817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5.3. 2St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CB4381-6DBE-3C09-0331-EB7C2D95440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2St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 설정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972356"/>
              </p:ext>
            </p:extLst>
          </p:nvPr>
        </p:nvGraphicFramePr>
        <p:xfrm>
          <a:off x="388138" y="2682761"/>
          <a:ext cx="11241610" cy="4054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659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9130951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경비원 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(20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명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)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75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11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정찰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0.5M,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추격 시 초당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1.25M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 계산 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=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대상 간의 거리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100M)) /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피격 대상의 방어력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3247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시야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전방으로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부채꼴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(90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278349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권총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829572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총알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400M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이후의 거리는 총알 추락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총알 삭제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60375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적 체력과 세부 정보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표이다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적이 사격 시 적의 권총 앞부분에서 조그만 불꽃 파티클을 출력한다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계산에 의한 데미지는 부위 별로 계산 됨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대상과의 거리가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100m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대상의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 상태에서 맞은 경우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데미지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= (20 * (10 * 5)) / 40 = 20, </a:t>
            </a:r>
            <a:b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</a:b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공격당한 대상의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125 – 20 = 105.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따라서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HP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105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가 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6.1. 1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388138" y="913325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도시 지형과 숲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 지형이 있는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맵으로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</a:t>
            </a:r>
            <a:r>
              <a:rPr lang="ko-KR" altLang="en-US" sz="1600" b="1" spc="-150" dirty="0">
                <a:solidFill>
                  <a:schemeClr val="accent1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오는 경우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맵 곳곳에 웅덩이가 존재하고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오지 않는 경우는 웅덩이가 존재 하지 않는다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거점지로 향하는 경로에는 고층 건물 같은 지형지물들이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 지역의 분위기를 내기 위해 곳곳에 사용하지 않고 높은 건물들이 다수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85C9E4-5906-2068-F148-23D14C58A58B}"/>
              </a:ext>
            </a:extLst>
          </p:cNvPr>
          <p:cNvSpPr txBox="1"/>
          <p:nvPr/>
        </p:nvSpPr>
        <p:spPr>
          <a:xfrm>
            <a:off x="4021588" y="2739811"/>
            <a:ext cx="8100503" cy="37856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보라색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7030A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도심지로 고층 건물들과 도로 등의 도시지형이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구역으로 숲 주변 주변에 부서진 고층 건물들이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우상단의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처치하고 가는 점령 지역으로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중에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처치해야 해당 지역의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점령 표시가 띄워진다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푸른색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지형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초록색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맵의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경계를 표현하는 구역으로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산이나 나무들이 즐비한 지형으로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붉은색 화살표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플레이어들의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지역이자 시작 위치이다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BD4ED3-754B-F0EB-56E7-AD2F7F5A5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74" y="2381222"/>
            <a:ext cx="4220460" cy="3987132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007967D-84B3-2648-B67C-5B44F78593DB}"/>
              </a:ext>
            </a:extLst>
          </p:cNvPr>
          <p:cNvSpPr/>
          <p:nvPr/>
        </p:nvSpPr>
        <p:spPr>
          <a:xfrm>
            <a:off x="1073792" y="5033394"/>
            <a:ext cx="134224" cy="377504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211739"/>
            <a:ext cx="11552532" cy="3127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헬기가 건물과 부딪힐 경우 건물의 부딪힌 부분에서 불꽃 파티클 출력 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도심지에 있는 나무의 경우 헬기가 근처에 있는 경우에만 흔들리는 애니메이션 출력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중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이상을 처치할 경우만 거점 지역이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 지역은 맵 공중에 불투명한 사각형 테두리로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예시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카트라이더 플래그전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이펙트를 공중에서 표시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이후 플레이어가 거점지로 향하는 경로 곳곳에서 매복 되어 있던 적 기체가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매복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lnSpc>
                <a:spcPts val="700"/>
              </a:lnSpc>
            </a:pPr>
            <a:endParaRPr lang="en-US" altLang="ko-KR" sz="12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매복 되어있는 적과 전투 중에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숲 지역으로부터 플레이어를 향해 적 기체가 계속 등장한다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(50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등장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1EC9D0-24B0-A28E-FBD6-92C2CAE55D4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6.2. 1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C4ED78-08B3-2C1B-3807-DEB648845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094" y="918727"/>
            <a:ext cx="4172532" cy="233395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6384A8-0392-17DC-76BD-A990D7D3BC45}"/>
              </a:ext>
            </a:extLst>
          </p:cNvPr>
          <p:cNvSpPr txBox="1"/>
          <p:nvPr/>
        </p:nvSpPr>
        <p:spPr>
          <a:xfrm>
            <a:off x="388138" y="5278460"/>
            <a:ext cx="11241610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기를 처치하고 거점 지역을 점령하면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카메라로 애니메이션 연출 후 다음 스테이지로 전환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애니메이션은 거점지역의 비밀 통로를 지키는 경비병이 나오고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경비병을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중 중앙 포지션에 위치한 플레이어가 사살하면 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스테이지로 향하는 비밀통로를 들어가는 애니메이션이 출력된다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D36F6558-80A3-FB2C-E6B4-42A9EF9DEAD7}"/>
              </a:ext>
            </a:extLst>
          </p:cNvPr>
          <p:cNvCxnSpPr/>
          <p:nvPr/>
        </p:nvCxnSpPr>
        <p:spPr>
          <a:xfrm flipV="1">
            <a:off x="10301681" y="3252678"/>
            <a:ext cx="645952" cy="388144"/>
          </a:xfrm>
          <a:prstGeom prst="bentConnector3">
            <a:avLst>
              <a:gd name="adj1" fmla="val 99351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43313A0-D2EC-3528-9D99-D00A46E4F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404" y="642158"/>
            <a:ext cx="1501525" cy="1501525"/>
          </a:xfrm>
          <a:prstGeom prst="rect">
            <a:avLst/>
          </a:prstGeom>
        </p:spPr>
      </p:pic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DD646C19-D29F-BA95-00DB-CC965701C5DD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6560598" y="2143683"/>
            <a:ext cx="354569" cy="246158"/>
          </a:xfrm>
          <a:prstGeom prst="bentConnector2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07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도심지와 숲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강이 즐비한 지형 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비가 내리는 경우 비로 인한 웅덩이가 존재</a:t>
                </a:r>
                <a:b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비쥬얼적으로만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보여준다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높은 건물들이 다수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나무와 같은 환경 오브젝트들은 맵 가장자리에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 err="1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여러개의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오브젝트들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플레이어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헬기 기체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미사일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기체당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기체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존재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en-US" altLang="ko-KR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etc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마천루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blipFill>
                <a:blip r:embed="rId3"/>
                <a:stretch>
                  <a:fillRect l="-816" t="-894" r="-932" b="-10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6.3. 1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852A0D-4245-33F9-F5C9-009AFBBBF6D0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8C10310-3063-6905-7A3D-38FDB32DAEE2}"/>
              </a:ext>
            </a:extLst>
          </p:cNvPr>
          <p:cNvSpPr/>
          <p:nvPr/>
        </p:nvSpPr>
        <p:spPr>
          <a:xfrm>
            <a:off x="8559337" y="3567206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C48CE24-3A83-1FF2-D5F6-ECD222001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59" y="1539435"/>
            <a:ext cx="5765700" cy="40934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8A329D-C84B-AB4C-EE40-225CCF13BB90}"/>
              </a:ext>
            </a:extLst>
          </p:cNvPr>
          <p:cNvSpPr txBox="1"/>
          <p:nvPr/>
        </p:nvSpPr>
        <p:spPr>
          <a:xfrm>
            <a:off x="388138" y="5632864"/>
            <a:ext cx="77359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설정된 배경이 매우 어두워 나머지 건물들이 잘 보이지 않음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터레인에 설정된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텍스쳐가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강이나 숲과 같은 환경들로 채운다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오른쪽이 도심지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왼쪽이 숲 사이사이의 버려진 건물들로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6.4. 2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39F4B-BD69-B6DD-9AE6-25A9EC17E5B7}"/>
              </a:ext>
            </a:extLst>
          </p:cNvPr>
          <p:cNvSpPr txBox="1"/>
          <p:nvPr/>
        </p:nvSpPr>
        <p:spPr>
          <a:xfrm>
            <a:off x="388138" y="952624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배경은 숨겨진 비밀기지 내부이며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같은 건물들이 즐비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곳곳에 경비원이 배치되어 있고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피해 몸을 숨길 수 있는 구역이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지하에 있는 비밀기지로 웅덩이가 존재할 수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지하기지는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층으로 구성되어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지하기지 내부에 숨겨져 있는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바이러스를 없애고 입구로 다시 나오면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승리한다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C30767E-D67E-5045-0588-7BBD826F5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8" y="2547487"/>
            <a:ext cx="3730262" cy="3357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E7F7CF-3D53-E742-F6CC-EE596C3F5A8F}"/>
              </a:ext>
            </a:extLst>
          </p:cNvPr>
          <p:cNvSpPr txBox="1"/>
          <p:nvPr/>
        </p:nvSpPr>
        <p:spPr>
          <a:xfrm>
            <a:off x="4088701" y="2949158"/>
            <a:ext cx="773598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대략적인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맵 구성도이다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초록색 </a:t>
            </a:r>
            <a:r>
              <a:rPr lang="en-US" altLang="ko-KR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스테이지와 연결되는 구간으로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시네마틱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연출할 때 해당 구간을 통해 지하기지로 진입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 중에는 갈 수 없다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</a:t>
            </a:r>
            <a:r>
              <a:rPr lang="ko-KR" altLang="en-US" sz="1600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발전 기관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등이 다수 즐비한다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b="1" spc="-150" dirty="0">
              <a:solidFill>
                <a:srgbClr val="00B05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구역을 갈 수 있는 허브 구역이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갈색 </a:t>
            </a:r>
            <a:r>
              <a:rPr lang="en-US" altLang="ko-KR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b="1" spc="-150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 구역에서만 숨겨진 바이러스 상자가 존재하며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층과 마찬가지로 여러 개의 방이 존재한다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은엄폐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배치되어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32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F9DEE-37E5-8CA4-3ACB-9F56D04B9A7D}"/>
              </a:ext>
            </a:extLst>
          </p:cNvPr>
          <p:cNvSpPr txBox="1"/>
          <p:nvPr/>
        </p:nvSpPr>
        <p:spPr>
          <a:xfrm>
            <a:off x="388138" y="774140"/>
            <a:ext cx="11552532" cy="3113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경비원에게 발각 시 쫓기게 되며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사살할 경우 다른 경비원들이 소리를 듣고 쫓아오게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b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경비원의 구역 중 주변 구역의 경비원 최대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명이 추가로 추격한다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.)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배치된 경비원은 정해진 구역에서만 순찰을 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쫓기게 되는 경우 경비원의 시야 범위를 벗어나 있는 상태에서 일정 시간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지나면 다시 자신의 구역으로 돌아간다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쫓기는 경우 경비원은 사격하며 플레이어를 쫓는다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경비원이 사격한 탄환은 무조건 플레이어가 맞지는 않는다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주로 플레이어의 몸통을 향해 사격함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바이러스 처리 시 처리 시간 다이얼이 출력되며 처리 후 기지를 들어왔던 입구로 다시 나가게 되면 게임 승리하게 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명을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사살하면 없애야 하는 바이러스의 위치가 보여진다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맵에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뜨는 것이 아닌 돌아다니며 찾다가 특정 위치에서 반짝인다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위치가 바이러스가 숨겨진 곳이다</a:t>
            </a:r>
            <a:r>
              <a:rPr lang="en-US" altLang="ko-KR" sz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22ACCA-C28E-44A3-DC69-64755AE402C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F1F95A-B2D5-166E-195B-D310C8DAA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4068" y="3397040"/>
            <a:ext cx="2819794" cy="2905530"/>
          </a:xfrm>
          <a:prstGeom prst="rect">
            <a:avLst/>
          </a:prstGeom>
        </p:spPr>
      </p:pic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CEA0AA2B-6AF5-8914-4428-4E872C5DB3F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197754" y="3429000"/>
            <a:ext cx="1786314" cy="1420805"/>
          </a:xfrm>
          <a:prstGeom prst="bentConnector3">
            <a:avLst>
              <a:gd name="adj1" fmla="val 50000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2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6.6. 2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3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층 정도의 지하 비밀 기지</a:t>
                </a:r>
                <a:endParaRPr lang="en-US" altLang="ko-KR" i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5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𝑘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군인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총알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장전 시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수류탄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인원 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컨테이너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b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	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지하기지에 있을 법한 오브젝트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경비원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명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985433"/>
              </a:xfrm>
              <a:prstGeom prst="rect">
                <a:avLst/>
              </a:prstGeom>
              <a:blipFill>
                <a:blip r:embed="rId3"/>
                <a:stretch>
                  <a:fillRect l="-816" t="-1227" b="-184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56EA796-1349-F0AF-5F5A-4C193470F7C4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ED6D7-42EF-20ED-5645-9B09DA6BD3DD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108D3-0696-00D8-DB79-2B64077FD1AF}"/>
              </a:ext>
            </a:extLst>
          </p:cNvPr>
          <p:cNvSpPr txBox="1"/>
          <p:nvPr/>
        </p:nvSpPr>
        <p:spPr>
          <a:xfrm>
            <a:off x="388138" y="5632864"/>
            <a:ext cx="112416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흰색 화살표가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시작 위치이자 리스폰 지역이다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외부에서 볼 때는 내부가 보이게 됨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플레이어는 건물 안에서 진행하므로 외부에서 보는 시야로는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안보인다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21294D-3A09-D8EB-DF72-19755CEF3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79" y="1716420"/>
            <a:ext cx="5655280" cy="2596024"/>
          </a:xfrm>
          <a:prstGeom prst="rect">
            <a:avLst/>
          </a:prstGeom>
        </p:spPr>
      </p:pic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448B2D3-9564-27CA-D8A8-39B9373E1148}"/>
              </a:ext>
            </a:extLst>
          </p:cNvPr>
          <p:cNvSpPr/>
          <p:nvPr/>
        </p:nvSpPr>
        <p:spPr>
          <a:xfrm>
            <a:off x="4811697" y="3293616"/>
            <a:ext cx="248575" cy="523782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48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D1D25-3FFA-3A72-6D1A-F21256B9224E}"/>
              </a:ext>
            </a:extLst>
          </p:cNvPr>
          <p:cNvSpPr txBox="1"/>
          <p:nvPr/>
        </p:nvSpPr>
        <p:spPr>
          <a:xfrm>
            <a:off x="388138" y="4540027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배틀 필드와 비슷한 화면 구성을 지닌다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미니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맵은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지원하지 않고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스테이지는 레이더 형식과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스테이지는 시야를 통한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부위 별 내구도가 표시되고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2 Stage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좌하단에 총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진행율과 남은 시간을 표기한다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공통적으로 해당 페이지의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번과 같은 위치는 현재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잔탄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수와 총 탄수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미사일이나 수류탄 개수를 띄워준다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78257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입력창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추후에 이미지 제작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AADE4B-DB65-86F7-B2CE-D13D1CA20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7" y="1675624"/>
            <a:ext cx="5947636" cy="38165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88334FB-96C6-9A4A-CE11-2E00E174BBB6}"/>
              </a:ext>
            </a:extLst>
          </p:cNvPr>
          <p:cNvSpPr/>
          <p:nvPr/>
        </p:nvSpPr>
        <p:spPr>
          <a:xfrm>
            <a:off x="3189314" y="4749454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E3BC99-AE94-8E81-B6E3-3018B095E11A}"/>
              </a:ext>
            </a:extLst>
          </p:cNvPr>
          <p:cNvSpPr/>
          <p:nvPr/>
        </p:nvSpPr>
        <p:spPr>
          <a:xfrm>
            <a:off x="7540852" y="4314448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AFA48B-81DD-1D3D-AA99-50C5F26007AA}"/>
              </a:ext>
            </a:extLst>
          </p:cNvPr>
          <p:cNvSpPr/>
          <p:nvPr/>
        </p:nvSpPr>
        <p:spPr>
          <a:xfrm>
            <a:off x="5466732" y="2126097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DFF112-9324-B0AA-FE3A-97F89073E581}"/>
              </a:ext>
            </a:extLst>
          </p:cNvPr>
          <p:cNvSpPr/>
          <p:nvPr/>
        </p:nvSpPr>
        <p:spPr>
          <a:xfrm>
            <a:off x="5272903" y="3024081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245A023-D676-9ABA-6A9A-9B9046AAC4A6}"/>
              </a:ext>
            </a:extLst>
          </p:cNvPr>
          <p:cNvSpPr/>
          <p:nvPr/>
        </p:nvSpPr>
        <p:spPr>
          <a:xfrm>
            <a:off x="7622235" y="1838712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B779815-1682-40B4-9101-CC9B6A268F93}"/>
              </a:ext>
            </a:extLst>
          </p:cNvPr>
          <p:cNvCxnSpPr>
            <a:cxnSpLocks/>
            <a:stCxn id="6" idx="1"/>
            <a:endCxn id="36" idx="3"/>
          </p:cNvCxnSpPr>
          <p:nvPr/>
        </p:nvCxnSpPr>
        <p:spPr>
          <a:xfrm flipH="1">
            <a:off x="2308622" y="4966957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9E749A-102D-4F3C-6B78-1CC069091266}"/>
              </a:ext>
            </a:extLst>
          </p:cNvPr>
          <p:cNvSpPr/>
          <p:nvPr/>
        </p:nvSpPr>
        <p:spPr>
          <a:xfrm>
            <a:off x="9859208" y="126270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0C04F1E-8E4F-9B0B-C340-9B8CD3DE35A3}"/>
              </a:ext>
            </a:extLst>
          </p:cNvPr>
          <p:cNvCxnSpPr>
            <a:cxnSpLocks/>
            <a:stCxn id="7" idx="3"/>
            <a:endCxn id="28" idx="1"/>
          </p:cNvCxnSpPr>
          <p:nvPr/>
        </p:nvCxnSpPr>
        <p:spPr>
          <a:xfrm>
            <a:off x="8356119" y="4531951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20250CA-7534-4700-1C27-671D9239090C}"/>
              </a:ext>
            </a:extLst>
          </p:cNvPr>
          <p:cNvCxnSpPr>
            <a:cxnSpLocks/>
            <a:stCxn id="12" idx="3"/>
            <a:endCxn id="40" idx="1"/>
          </p:cNvCxnSpPr>
          <p:nvPr/>
        </p:nvCxnSpPr>
        <p:spPr>
          <a:xfrm flipV="1">
            <a:off x="8983275" y="2261776"/>
            <a:ext cx="875933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CE5DA1E-E5AD-B718-ABCB-99003C7DDE57}"/>
              </a:ext>
            </a:extLst>
          </p:cNvPr>
          <p:cNvSpPr/>
          <p:nvPr/>
        </p:nvSpPr>
        <p:spPr>
          <a:xfrm>
            <a:off x="9859208" y="438990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8C6470AD-DFBD-39A1-112C-4577808C1250}"/>
              </a:ext>
            </a:extLst>
          </p:cNvPr>
          <p:cNvSpPr/>
          <p:nvPr/>
        </p:nvSpPr>
        <p:spPr>
          <a:xfrm>
            <a:off x="1938990" y="331335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90EF425-1D25-6AD9-42C4-7CA7CB331B6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2308622" y="3451490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0BA72B3-D1A4-284D-FE7C-76184A12F942}"/>
              </a:ext>
            </a:extLst>
          </p:cNvPr>
          <p:cNvSpPr/>
          <p:nvPr/>
        </p:nvSpPr>
        <p:spPr>
          <a:xfrm>
            <a:off x="1938990" y="482491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6AA3729-EA63-D3E0-0E14-2D4DF37E857B}"/>
              </a:ext>
            </a:extLst>
          </p:cNvPr>
          <p:cNvSpPr/>
          <p:nvPr/>
        </p:nvSpPr>
        <p:spPr>
          <a:xfrm>
            <a:off x="9859208" y="211973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D8653F85-3664-053B-31E5-76672197ABD5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 flipV="1">
            <a:off x="6674095" y="1404750"/>
            <a:ext cx="3185113" cy="938850"/>
          </a:xfrm>
          <a:prstGeom prst="bentConnector3">
            <a:avLst>
              <a:gd name="adj1" fmla="val 1576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DDA1FC-4964-5E5A-1518-13ECD5895320}"/>
              </a:ext>
            </a:extLst>
          </p:cNvPr>
          <p:cNvSpPr/>
          <p:nvPr/>
        </p:nvSpPr>
        <p:spPr>
          <a:xfrm>
            <a:off x="5292965" y="1850432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7816C364-BB35-D293-7C96-60FB443E81C0}"/>
              </a:ext>
            </a:extLst>
          </p:cNvPr>
          <p:cNvCxnSpPr>
            <a:cxnSpLocks/>
            <a:stCxn id="45" idx="0"/>
            <a:endCxn id="51" idx="1"/>
          </p:cNvCxnSpPr>
          <p:nvPr/>
        </p:nvCxnSpPr>
        <p:spPr>
          <a:xfrm rot="5400000" flipH="1" flipV="1">
            <a:off x="7557735" y="-451041"/>
            <a:ext cx="839738" cy="37632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8983280-7030-2220-87F5-B05E2DFE763A}"/>
              </a:ext>
            </a:extLst>
          </p:cNvPr>
          <p:cNvSpPr/>
          <p:nvPr/>
        </p:nvSpPr>
        <p:spPr>
          <a:xfrm>
            <a:off x="9859208" y="86865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3027653E-DECD-DCE6-A2B6-DA4CEF8ACA43}"/>
              </a:ext>
            </a:extLst>
          </p:cNvPr>
          <p:cNvSpPr/>
          <p:nvPr/>
        </p:nvSpPr>
        <p:spPr>
          <a:xfrm>
            <a:off x="5774303" y="4651660"/>
            <a:ext cx="592219" cy="555590"/>
          </a:xfrm>
          <a:prstGeom prst="ellipse">
            <a:avLst/>
          </a:prstGeom>
          <a:noFill/>
          <a:ln w="38100">
            <a:solidFill>
              <a:srgbClr val="87EDF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88A92C97-A004-5DF9-3B1F-C0B5E86C5075}"/>
              </a:ext>
            </a:extLst>
          </p:cNvPr>
          <p:cNvCxnSpPr>
            <a:cxnSpLocks/>
            <a:stCxn id="2" idx="4"/>
            <a:endCxn id="16" idx="1"/>
          </p:cNvCxnSpPr>
          <p:nvPr/>
        </p:nvCxnSpPr>
        <p:spPr>
          <a:xfrm rot="16200000" flipH="1">
            <a:off x="7644781" y="3632881"/>
            <a:ext cx="640058" cy="378879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A083C33-B81C-9E8F-1D71-2837E9182C1D}"/>
              </a:ext>
            </a:extLst>
          </p:cNvPr>
          <p:cNvSpPr/>
          <p:nvPr/>
        </p:nvSpPr>
        <p:spPr>
          <a:xfrm>
            <a:off x="9859208" y="570526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388873"/>
              </p:ext>
            </p:extLst>
          </p:nvPr>
        </p:nvGraphicFramePr>
        <p:xfrm>
          <a:off x="597633" y="2034282"/>
          <a:ext cx="11118652" cy="3692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별로 생성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총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개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05372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미사일 활성화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-)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57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838648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10821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모든 적을 처치하고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클리어되며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 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스테이지도 동일한 방식으로 클리어하면 승리한다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342823"/>
              </p:ext>
            </p:extLst>
          </p:nvPr>
        </p:nvGraphicFramePr>
        <p:xfrm>
          <a:off x="808168" y="4595055"/>
          <a:ext cx="803693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47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공중전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지상전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해체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8E3B6-DCC8-C8BC-A684-01CC716D93B1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3B6CE88-8959-DD8A-7F93-08E54CAB1E24}"/>
              </a:ext>
            </a:extLst>
          </p:cNvPr>
          <p:cNvSpPr/>
          <p:nvPr/>
        </p:nvSpPr>
        <p:spPr>
          <a:xfrm>
            <a:off x="2836825" y="1527614"/>
            <a:ext cx="6519484" cy="33192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0CEF32-19B7-C565-71BA-99F6646E0B50}"/>
              </a:ext>
            </a:extLst>
          </p:cNvPr>
          <p:cNvSpPr/>
          <p:nvPr/>
        </p:nvSpPr>
        <p:spPr>
          <a:xfrm>
            <a:off x="8279083" y="4113112"/>
            <a:ext cx="815267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25B512D-5681-5A01-F1DA-36191682A28B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9094350" y="4330615"/>
            <a:ext cx="150308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DDFD04-83D3-1200-0C80-1B35CE767BB3}"/>
              </a:ext>
            </a:extLst>
          </p:cNvPr>
          <p:cNvSpPr/>
          <p:nvPr/>
        </p:nvSpPr>
        <p:spPr>
          <a:xfrm>
            <a:off x="10597439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99C9F74-C7A0-6C41-D9BF-1CACB4D67F02}"/>
              </a:ext>
            </a:extLst>
          </p:cNvPr>
          <p:cNvSpPr/>
          <p:nvPr/>
        </p:nvSpPr>
        <p:spPr>
          <a:xfrm>
            <a:off x="3021534" y="4113112"/>
            <a:ext cx="1207363" cy="435006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27151C5-3CF5-27FC-75A1-0660053492B7}"/>
              </a:ext>
            </a:extLst>
          </p:cNvPr>
          <p:cNvCxnSpPr>
            <a:cxnSpLocks/>
            <a:stCxn id="15" idx="1"/>
            <a:endCxn id="17" idx="3"/>
          </p:cNvCxnSpPr>
          <p:nvPr/>
        </p:nvCxnSpPr>
        <p:spPr>
          <a:xfrm flipH="1">
            <a:off x="2140842" y="4330615"/>
            <a:ext cx="88069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EA84EAD-F7DA-FAA5-5ACC-41794BA2E7CA}"/>
              </a:ext>
            </a:extLst>
          </p:cNvPr>
          <p:cNvSpPr/>
          <p:nvPr/>
        </p:nvSpPr>
        <p:spPr>
          <a:xfrm>
            <a:off x="1771210" y="41885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9A368D4-A10E-8E9A-A32D-BBCBB78E6861}"/>
              </a:ext>
            </a:extLst>
          </p:cNvPr>
          <p:cNvSpPr/>
          <p:nvPr/>
        </p:nvSpPr>
        <p:spPr>
          <a:xfrm>
            <a:off x="5105123" y="2589658"/>
            <a:ext cx="1778198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DE4F5A-49D4-A1B7-25AF-F3DA46C60773}"/>
              </a:ext>
            </a:extLst>
          </p:cNvPr>
          <p:cNvSpPr/>
          <p:nvPr/>
        </p:nvSpPr>
        <p:spPr>
          <a:xfrm>
            <a:off x="1771210" y="28789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B90EEA3-43FF-37D3-3059-A41630ACC071}"/>
              </a:ext>
            </a:extLst>
          </p:cNvPr>
          <p:cNvCxnSpPr>
            <a:cxnSpLocks/>
            <a:stCxn id="18" idx="1"/>
            <a:endCxn id="19" idx="3"/>
          </p:cNvCxnSpPr>
          <p:nvPr/>
        </p:nvCxnSpPr>
        <p:spPr>
          <a:xfrm flipH="1">
            <a:off x="2140842" y="3017067"/>
            <a:ext cx="2964281" cy="39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E81EB1C-C320-8CDF-8F74-FB47EC1BBB89}"/>
              </a:ext>
            </a:extLst>
          </p:cNvPr>
          <p:cNvSpPr/>
          <p:nvPr/>
        </p:nvSpPr>
        <p:spPr>
          <a:xfrm>
            <a:off x="5292965" y="1607169"/>
            <a:ext cx="1606069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2B5AEF56-F50F-0E9B-A325-025188D88A6B}"/>
              </a:ext>
            </a:extLst>
          </p:cNvPr>
          <p:cNvCxnSpPr>
            <a:cxnSpLocks/>
            <a:stCxn id="21" idx="0"/>
            <a:endCxn id="23" idx="1"/>
          </p:cNvCxnSpPr>
          <p:nvPr/>
        </p:nvCxnSpPr>
        <p:spPr>
          <a:xfrm rot="5400000" flipH="1" flipV="1">
            <a:off x="7944841" y="-1045428"/>
            <a:ext cx="803757" cy="450143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84A9417-DABA-EFE2-1738-DE5EA24AE678}"/>
              </a:ext>
            </a:extLst>
          </p:cNvPr>
          <p:cNvSpPr/>
          <p:nvPr/>
        </p:nvSpPr>
        <p:spPr>
          <a:xfrm>
            <a:off x="10597439" y="66137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4411B96-3175-9040-057C-70111448623D}"/>
              </a:ext>
            </a:extLst>
          </p:cNvPr>
          <p:cNvSpPr/>
          <p:nvPr/>
        </p:nvSpPr>
        <p:spPr>
          <a:xfrm>
            <a:off x="7990834" y="1527614"/>
            <a:ext cx="1361040" cy="854818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25C4356-2CC5-195C-9DEB-793CF893EDC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9351874" y="1950678"/>
            <a:ext cx="1245565" cy="43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97759F8-F1DD-828E-CBFB-60CD8A8B1882}"/>
              </a:ext>
            </a:extLst>
          </p:cNvPr>
          <p:cNvSpPr/>
          <p:nvPr/>
        </p:nvSpPr>
        <p:spPr>
          <a:xfrm>
            <a:off x="10597439" y="1808636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FDB7F3E-5C19-86C2-9181-83B187B028B2}"/>
              </a:ext>
            </a:extLst>
          </p:cNvPr>
          <p:cNvSpPr/>
          <p:nvPr/>
        </p:nvSpPr>
        <p:spPr>
          <a:xfrm>
            <a:off x="4334666" y="3678839"/>
            <a:ext cx="3522665" cy="204644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E871EA6-D2EC-780B-739F-358E02F8D9B4}"/>
              </a:ext>
            </a:extLst>
          </p:cNvPr>
          <p:cNvCxnSpPr>
            <a:cxnSpLocks/>
            <a:stCxn id="27" idx="3"/>
            <a:endCxn id="33" idx="1"/>
          </p:cNvCxnSpPr>
          <p:nvPr/>
        </p:nvCxnSpPr>
        <p:spPr>
          <a:xfrm>
            <a:off x="7857331" y="3781161"/>
            <a:ext cx="274010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0E29A2B-9BB6-763C-A074-91D98ABC3E90}"/>
              </a:ext>
            </a:extLst>
          </p:cNvPr>
          <p:cNvSpPr/>
          <p:nvPr/>
        </p:nvSpPr>
        <p:spPr>
          <a:xfrm>
            <a:off x="10597439" y="363911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306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068416"/>
              </p:ext>
            </p:extLst>
          </p:nvPr>
        </p:nvGraphicFramePr>
        <p:xfrm>
          <a:off x="388138" y="2034282"/>
          <a:ext cx="11631488" cy="4015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832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560240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0280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81512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69277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진행률 및 남은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시야로 탐색한 맵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&amp;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수류탄 개수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바이러스 상자 처리 시 처리 시간에 대한 게이지 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중간보다 아래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462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15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레이 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768558" y="325570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9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1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6A74944-7CD5-4FB5-33D4-702BDBF0A4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302290"/>
              </p:ext>
            </p:extLst>
          </p:nvPr>
        </p:nvGraphicFramePr>
        <p:xfrm>
          <a:off x="240438" y="800695"/>
          <a:ext cx="11779188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409">
                  <a:extLst>
                    <a:ext uri="{9D8B030D-6E8A-4147-A177-3AD203B41FA5}">
                      <a16:colId xmlns:a16="http://schemas.microsoft.com/office/drawing/2014/main" val="3797099462"/>
                    </a:ext>
                  </a:extLst>
                </a:gridCol>
                <a:gridCol w="2562095">
                  <a:extLst>
                    <a:ext uri="{9D8B030D-6E8A-4147-A177-3AD203B41FA5}">
                      <a16:colId xmlns:a16="http://schemas.microsoft.com/office/drawing/2014/main" val="877264070"/>
                    </a:ext>
                  </a:extLst>
                </a:gridCol>
                <a:gridCol w="642744">
                  <a:extLst>
                    <a:ext uri="{9D8B030D-6E8A-4147-A177-3AD203B41FA5}">
                      <a16:colId xmlns:a16="http://schemas.microsoft.com/office/drawing/2014/main" val="929257026"/>
                    </a:ext>
                  </a:extLst>
                </a:gridCol>
                <a:gridCol w="7696940">
                  <a:extLst>
                    <a:ext uri="{9D8B030D-6E8A-4147-A177-3AD203B41FA5}">
                      <a16:colId xmlns:a16="http://schemas.microsoft.com/office/drawing/2014/main" val="29899353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699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군인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Male Soldier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https://assetstore.unity.com/packages/3d/characters/male-soldier-167498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028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Attack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https://assetstore.unity.com/packages/3d/vehicles/air/attack-helicopter-54226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449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Military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https://assetstore.unity.com/packages/3d/military-helicopter-55973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456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Helicopter MI-171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https://assetstore.unity.com/packages/3d/helicopter-mi-171-58114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080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https://assetstore.unity.com/packages/3d/props/exterior/concrete-bunker-01-23308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774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https://assetstore.unity.com/packages/3d/concrete-bunker-03-23429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653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3D Missile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https://assetstore.unity.com/packages/3d/vehicles/land/3d-missile-turret-99163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38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Launcher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https://assetstore.unity.com/packages/3d/props/industrial/low-poly-missile-launcher-211434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680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Simple Sci-Fi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https://assetstore.unity.com/packages/3d/environments/sci-fi/simple-sci-fi-turret-25015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3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buildings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https://assetstore.unity.com/packages/3d/environments/abandoned-buildings-62875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057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Village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https://assetstore.unity.com/packages/3d/environments/abandoned-village-pack-161219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73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https://assetstore.unity.com/packages/3d/vehicles/air/low-poly-missile-pack-153627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382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Missiles_Pack_02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https://assetstore.unity.com/packages/3d/props/weapons/missiles-pack-02-198731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420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076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98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994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9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96935" y="2670932"/>
            <a:ext cx="1598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10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619521" y="1880163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462753" y="828000"/>
            <a:ext cx="1705681" cy="72498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663190" y="2961786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663188" y="5767741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버튼 클릭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C338BE-E1A8-634C-45C1-218CBE9A0685}"/>
              </a:ext>
            </a:extLst>
          </p:cNvPr>
          <p:cNvSpPr/>
          <p:nvPr/>
        </p:nvSpPr>
        <p:spPr>
          <a:xfrm>
            <a:off x="4531857" y="1327196"/>
            <a:ext cx="696311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4029783" y="3113388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선택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4227610" y="3983236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4"/>
            <a:endCxn id="2" idx="0"/>
          </p:cNvCxnSpPr>
          <p:nvPr/>
        </p:nvCxnSpPr>
        <p:spPr>
          <a:xfrm flipH="1">
            <a:off x="1315593" y="1552989"/>
            <a:ext cx="1" cy="3271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1315593" y="2554866"/>
            <a:ext cx="0" cy="4069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다이아몬드 24">
            <a:extLst>
              <a:ext uri="{FF2B5EF4-FFF2-40B4-BE49-F238E27FC236}">
                <a16:creationId xmlns:a16="http://schemas.microsoft.com/office/drawing/2014/main" id="{681CBA0E-951C-83AC-EECD-DCBC82DF817C}"/>
              </a:ext>
            </a:extLst>
          </p:cNvPr>
          <p:cNvSpPr/>
          <p:nvPr/>
        </p:nvSpPr>
        <p:spPr>
          <a:xfrm>
            <a:off x="619521" y="3892413"/>
            <a:ext cx="1392144" cy="742068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등록된 계정인가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2"/>
            <a:endCxn id="25" idx="0"/>
          </p:cNvCxnSpPr>
          <p:nvPr/>
        </p:nvCxnSpPr>
        <p:spPr>
          <a:xfrm>
            <a:off x="1315593" y="3636489"/>
            <a:ext cx="0" cy="2559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B964E78-735D-4B84-4DFB-50F63FFBBE5C}"/>
              </a:ext>
            </a:extLst>
          </p:cNvPr>
          <p:cNvCxnSpPr>
            <a:cxnSpLocks/>
            <a:stCxn id="25" idx="3"/>
            <a:endCxn id="47" idx="1"/>
          </p:cNvCxnSpPr>
          <p:nvPr/>
        </p:nvCxnSpPr>
        <p:spPr>
          <a:xfrm>
            <a:off x="2011665" y="4263447"/>
            <a:ext cx="162361" cy="53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6665F6D-E235-3582-B525-2AF33756E1F4}"/>
              </a:ext>
            </a:extLst>
          </p:cNvPr>
          <p:cNvSpPr/>
          <p:nvPr/>
        </p:nvSpPr>
        <p:spPr>
          <a:xfrm>
            <a:off x="2174026" y="3926631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등록할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C85ADBA-0513-8EEA-1328-EA354E735C82}"/>
              </a:ext>
            </a:extLst>
          </p:cNvPr>
          <p:cNvCxnSpPr>
            <a:cxnSpLocks/>
            <a:stCxn id="25" idx="2"/>
            <a:endCxn id="51" idx="0"/>
          </p:cNvCxnSpPr>
          <p:nvPr/>
        </p:nvCxnSpPr>
        <p:spPr>
          <a:xfrm flipH="1">
            <a:off x="1315589" y="4634481"/>
            <a:ext cx="4" cy="25812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663188" y="4892608"/>
            <a:ext cx="1304801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7B57051E-17EF-B76E-3EF2-BD717AA023EB}"/>
              </a:ext>
            </a:extLst>
          </p:cNvPr>
          <p:cNvCxnSpPr>
            <a:cxnSpLocks/>
            <a:endCxn id="2" idx="3"/>
          </p:cNvCxnSpPr>
          <p:nvPr/>
        </p:nvCxnSpPr>
        <p:spPr>
          <a:xfrm rot="16200000" flipV="1">
            <a:off x="1552821" y="2676359"/>
            <a:ext cx="1732454" cy="81476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A677C91-AAB7-7087-F4EC-44A6221C55B6}"/>
              </a:ext>
            </a:extLst>
          </p:cNvPr>
          <p:cNvCxnSpPr>
            <a:cxnSpLocks/>
            <a:stCxn id="51" idx="2"/>
            <a:endCxn id="6" idx="0"/>
          </p:cNvCxnSpPr>
          <p:nvPr/>
        </p:nvCxnSpPr>
        <p:spPr>
          <a:xfrm>
            <a:off x="1315589" y="5567311"/>
            <a:ext cx="2800" cy="200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3960052" y="2168150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최대 인원에 도달했는가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03B7A91-F339-EE90-09B1-7B5AB8E575F5}"/>
              </a:ext>
            </a:extLst>
          </p:cNvPr>
          <p:cNvCxnSpPr>
            <a:cxnSpLocks/>
            <a:stCxn id="7" idx="2"/>
            <a:endCxn id="86" idx="0"/>
          </p:cNvCxnSpPr>
          <p:nvPr/>
        </p:nvCxnSpPr>
        <p:spPr>
          <a:xfrm rot="16200000" flipH="1">
            <a:off x="4802652" y="2079259"/>
            <a:ext cx="166251" cy="1152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D977DA55-D346-8037-520F-6214538D61DF}"/>
              </a:ext>
            </a:extLst>
          </p:cNvPr>
          <p:cNvCxnSpPr>
            <a:cxnSpLocks/>
            <a:stCxn id="86" idx="3"/>
            <a:endCxn id="108" idx="1"/>
          </p:cNvCxnSpPr>
          <p:nvPr/>
        </p:nvCxnSpPr>
        <p:spPr>
          <a:xfrm flipV="1">
            <a:off x="5823031" y="2545280"/>
            <a:ext cx="22545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 flipH="1">
            <a:off x="4880013" y="2922412"/>
            <a:ext cx="11529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4FB558A-9144-9161-62EC-0A62CC9FE171}"/>
              </a:ext>
            </a:extLst>
          </p:cNvPr>
          <p:cNvSpPr/>
          <p:nvPr/>
        </p:nvSpPr>
        <p:spPr>
          <a:xfrm>
            <a:off x="6376739" y="3113387"/>
            <a:ext cx="1516579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부족 인원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대체</a:t>
            </a:r>
          </a:p>
        </p:txBody>
      </p:sp>
      <p:sp>
        <p:nvSpPr>
          <p:cNvPr id="108" name="다이아몬드 107">
            <a:extLst>
              <a:ext uri="{FF2B5EF4-FFF2-40B4-BE49-F238E27FC236}">
                <a16:creationId xmlns:a16="http://schemas.microsoft.com/office/drawing/2014/main" id="{44B96145-5685-32A9-C1B7-FA322D749BF4}"/>
              </a:ext>
            </a:extLst>
          </p:cNvPr>
          <p:cNvSpPr/>
          <p:nvPr/>
        </p:nvSpPr>
        <p:spPr>
          <a:xfrm>
            <a:off x="6048486" y="2168149"/>
            <a:ext cx="2173086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매칭 시간이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분을 넘었는가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FF9CEEB7-6DBF-4BE0-FE3A-EBA8C0A9634F}"/>
              </a:ext>
            </a:extLst>
          </p:cNvPr>
          <p:cNvCxnSpPr>
            <a:cxnSpLocks/>
            <a:stCxn id="108" idx="0"/>
            <a:endCxn id="7" idx="3"/>
          </p:cNvCxnSpPr>
          <p:nvPr/>
        </p:nvCxnSpPr>
        <p:spPr>
          <a:xfrm rot="16200000" flipV="1">
            <a:off x="5929799" y="962918"/>
            <a:ext cx="503601" cy="190686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A3060272-D111-AAC9-3862-50AA4BA6021D}"/>
              </a:ext>
            </a:extLst>
          </p:cNvPr>
          <p:cNvCxnSpPr>
            <a:cxnSpLocks/>
            <a:stCxn id="108" idx="2"/>
            <a:endCxn id="104" idx="0"/>
          </p:cNvCxnSpPr>
          <p:nvPr/>
        </p:nvCxnSpPr>
        <p:spPr>
          <a:xfrm>
            <a:off x="7135029" y="2922411"/>
            <a:ext cx="0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5513717D-BA0A-FCA9-3026-A33D6F424C4D}"/>
              </a:ext>
            </a:extLst>
          </p:cNvPr>
          <p:cNvCxnSpPr>
            <a:cxnSpLocks/>
            <a:stCxn id="104" idx="1"/>
            <a:endCxn id="8" idx="3"/>
          </p:cNvCxnSpPr>
          <p:nvPr/>
        </p:nvCxnSpPr>
        <p:spPr>
          <a:xfrm flipH="1">
            <a:off x="5730243" y="3450739"/>
            <a:ext cx="64649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4880013" y="3788091"/>
            <a:ext cx="1" cy="1951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3809724" y="4844802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2"/>
            <a:endCxn id="129" idx="0"/>
          </p:cNvCxnSpPr>
          <p:nvPr/>
        </p:nvCxnSpPr>
        <p:spPr>
          <a:xfrm>
            <a:off x="4880014" y="4657939"/>
            <a:ext cx="1" cy="1868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471AD51A-034D-8ED9-AECD-372E9AA9B435}"/>
              </a:ext>
            </a:extLst>
          </p:cNvPr>
          <p:cNvCxnSpPr>
            <a:cxnSpLocks/>
            <a:stCxn id="129" idx="2"/>
            <a:endCxn id="148" idx="0"/>
          </p:cNvCxnSpPr>
          <p:nvPr/>
        </p:nvCxnSpPr>
        <p:spPr>
          <a:xfrm>
            <a:off x="4880015" y="5599064"/>
            <a:ext cx="0" cy="1686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3"/>
            <a:endCxn id="9" idx="3"/>
          </p:cNvCxnSpPr>
          <p:nvPr/>
        </p:nvCxnSpPr>
        <p:spPr>
          <a:xfrm flipH="1" flipV="1">
            <a:off x="5532417" y="4320588"/>
            <a:ext cx="417888" cy="901345"/>
          </a:xfrm>
          <a:prstGeom prst="bentConnector3">
            <a:avLst>
              <a:gd name="adj1" fmla="val -5470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3960053" y="5767740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4434156-4DCF-D11C-6C65-CB9E571A7F2A}"/>
              </a:ext>
            </a:extLst>
          </p:cNvPr>
          <p:cNvSpPr/>
          <p:nvPr/>
        </p:nvSpPr>
        <p:spPr>
          <a:xfrm>
            <a:off x="8551078" y="1327195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진입 화면 전환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350E3C8-7749-B266-621B-F73356365342}"/>
              </a:ext>
            </a:extLst>
          </p:cNvPr>
          <p:cNvSpPr/>
          <p:nvPr/>
        </p:nvSpPr>
        <p:spPr>
          <a:xfrm>
            <a:off x="8728674" y="2199371"/>
            <a:ext cx="134526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788AC8AB-5DBF-DE55-3C12-362493E5DBA9}"/>
              </a:ext>
            </a:extLst>
          </p:cNvPr>
          <p:cNvCxnSpPr>
            <a:cxnSpLocks/>
            <a:stCxn id="157" idx="2"/>
            <a:endCxn id="160" idx="0"/>
          </p:cNvCxnSpPr>
          <p:nvPr/>
        </p:nvCxnSpPr>
        <p:spPr>
          <a:xfrm flipH="1">
            <a:off x="9401306" y="2001898"/>
            <a:ext cx="2" cy="197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8331016" y="3050439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6D6CAAF0-6A9C-E1B5-2BCF-2AD49401288D}"/>
              </a:ext>
            </a:extLst>
          </p:cNvPr>
          <p:cNvCxnSpPr>
            <a:cxnSpLocks/>
            <a:stCxn id="160" idx="2"/>
            <a:endCxn id="169" idx="0"/>
          </p:cNvCxnSpPr>
          <p:nvPr/>
        </p:nvCxnSpPr>
        <p:spPr>
          <a:xfrm>
            <a:off x="9401306" y="2874074"/>
            <a:ext cx="1" cy="1763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6AFBCC2E-3457-70D6-B35F-988787610ED8}"/>
              </a:ext>
            </a:extLst>
          </p:cNvPr>
          <p:cNvSpPr/>
          <p:nvPr/>
        </p:nvSpPr>
        <p:spPr>
          <a:xfrm>
            <a:off x="8481343" y="3996575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2"/>
            <a:endCxn id="176" idx="0"/>
          </p:cNvCxnSpPr>
          <p:nvPr/>
        </p:nvCxnSpPr>
        <p:spPr>
          <a:xfrm flipH="1">
            <a:off x="9401305" y="3804701"/>
            <a:ext cx="2" cy="191874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7EC025FF-FD57-2E3D-50A7-DE45CEC7F050}"/>
              </a:ext>
            </a:extLst>
          </p:cNvPr>
          <p:cNvCxnSpPr>
            <a:cxnSpLocks/>
            <a:stCxn id="169" idx="3"/>
            <a:endCxn id="160" idx="3"/>
          </p:cNvCxnSpPr>
          <p:nvPr/>
        </p:nvCxnSpPr>
        <p:spPr>
          <a:xfrm flipH="1" flipV="1">
            <a:off x="10073937" y="2536723"/>
            <a:ext cx="397660" cy="890847"/>
          </a:xfrm>
          <a:prstGeom prst="bentConnector3">
            <a:avLst>
              <a:gd name="adj1" fmla="val -5748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>
            <a:extLst>
              <a:ext uri="{FF2B5EF4-FFF2-40B4-BE49-F238E27FC236}">
                <a16:creationId xmlns:a16="http://schemas.microsoft.com/office/drawing/2014/main" id="{0C602217-412D-9B31-AD77-F0F3A94B21FC}"/>
              </a:ext>
            </a:extLst>
          </p:cNvPr>
          <p:cNvCxnSpPr>
            <a:cxnSpLocks/>
            <a:stCxn id="176" idx="2"/>
            <a:endCxn id="189" idx="0"/>
          </p:cNvCxnSpPr>
          <p:nvPr/>
        </p:nvCxnSpPr>
        <p:spPr>
          <a:xfrm flipH="1">
            <a:off x="9401304" y="4671278"/>
            <a:ext cx="1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8359454" y="4866448"/>
            <a:ext cx="208370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 결과 출력</a:t>
            </a:r>
            <a:endParaRPr lang="en-US" altLang="ko-KR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10471598" y="5725032"/>
            <a:ext cx="1441980" cy="69728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>
            <a:off x="9401304" y="5541151"/>
            <a:ext cx="0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8819932" y="5736321"/>
            <a:ext cx="11627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3"/>
            <a:endCxn id="193" idx="2"/>
          </p:cNvCxnSpPr>
          <p:nvPr/>
        </p:nvCxnSpPr>
        <p:spPr>
          <a:xfrm flipV="1">
            <a:off x="9982675" y="6073672"/>
            <a:ext cx="48892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연결선: 꺾임 183">
            <a:extLst>
              <a:ext uri="{FF2B5EF4-FFF2-40B4-BE49-F238E27FC236}">
                <a16:creationId xmlns:a16="http://schemas.microsoft.com/office/drawing/2014/main" id="{2D041EF9-E6B9-41C1-91BD-43428EDB1318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 rot="5400000" flipH="1" flipV="1">
            <a:off x="536175" y="2446762"/>
            <a:ext cx="4777896" cy="3213468"/>
          </a:xfrm>
          <a:prstGeom prst="bentConnector4">
            <a:avLst>
              <a:gd name="adj1" fmla="val -4785"/>
              <a:gd name="adj2" fmla="val 733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연결선: 꺾임 288">
            <a:extLst>
              <a:ext uri="{FF2B5EF4-FFF2-40B4-BE49-F238E27FC236}">
                <a16:creationId xmlns:a16="http://schemas.microsoft.com/office/drawing/2014/main" id="{422ACECD-ABDE-9059-B792-A535EE8FFBED}"/>
              </a:ext>
            </a:extLst>
          </p:cNvPr>
          <p:cNvCxnSpPr>
            <a:cxnSpLocks/>
            <a:stCxn id="148" idx="2"/>
            <a:endCxn id="157" idx="1"/>
          </p:cNvCxnSpPr>
          <p:nvPr/>
        </p:nvCxnSpPr>
        <p:spPr>
          <a:xfrm rot="5400000" flipH="1" flipV="1">
            <a:off x="4326598" y="2217963"/>
            <a:ext cx="4777896" cy="3671063"/>
          </a:xfrm>
          <a:prstGeom prst="bentConnector4">
            <a:avLst>
              <a:gd name="adj1" fmla="val -4785"/>
              <a:gd name="adj2" fmla="val 922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TextBox 292">
            <a:extLst>
              <a:ext uri="{FF2B5EF4-FFF2-40B4-BE49-F238E27FC236}">
                <a16:creationId xmlns:a16="http://schemas.microsoft.com/office/drawing/2014/main" id="{7C5311DF-FFBF-A369-152C-5048465EFB1A}"/>
              </a:ext>
            </a:extLst>
          </p:cNvPr>
          <p:cNvSpPr txBox="1"/>
          <p:nvPr/>
        </p:nvSpPr>
        <p:spPr>
          <a:xfrm>
            <a:off x="855702" y="457732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1503AB83-886B-ADAC-6499-199C51B42067}"/>
              </a:ext>
            </a:extLst>
          </p:cNvPr>
          <p:cNvSpPr txBox="1"/>
          <p:nvPr/>
        </p:nvSpPr>
        <p:spPr>
          <a:xfrm>
            <a:off x="4400073" y="280621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DB19BB25-1E47-09BA-FE8F-E8FFD7A9BF40}"/>
              </a:ext>
            </a:extLst>
          </p:cNvPr>
          <p:cNvSpPr txBox="1"/>
          <p:nvPr/>
        </p:nvSpPr>
        <p:spPr>
          <a:xfrm>
            <a:off x="4422173" y="550328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5277573F-03D0-BA0E-D171-B0FCC3712E55}"/>
              </a:ext>
            </a:extLst>
          </p:cNvPr>
          <p:cNvSpPr txBox="1"/>
          <p:nvPr/>
        </p:nvSpPr>
        <p:spPr>
          <a:xfrm>
            <a:off x="6706246" y="282355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86C9DD7-0374-CD1D-D14C-F193779F6819}"/>
              </a:ext>
            </a:extLst>
          </p:cNvPr>
          <p:cNvSpPr txBox="1"/>
          <p:nvPr/>
        </p:nvSpPr>
        <p:spPr>
          <a:xfrm>
            <a:off x="8964692" y="374057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33CCD95E-2321-C759-1ED3-F93997A93F9C}"/>
              </a:ext>
            </a:extLst>
          </p:cNvPr>
          <p:cNvSpPr txBox="1"/>
          <p:nvPr/>
        </p:nvSpPr>
        <p:spPr>
          <a:xfrm>
            <a:off x="1812006" y="395801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D691B9DF-C066-07B7-D57A-E5D95309A0CD}"/>
              </a:ext>
            </a:extLst>
          </p:cNvPr>
          <p:cNvSpPr txBox="1"/>
          <p:nvPr/>
        </p:nvSpPr>
        <p:spPr>
          <a:xfrm>
            <a:off x="5624536" y="223625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A00C10C1-6B9D-369C-EF86-CC0F516EF7A4}"/>
              </a:ext>
            </a:extLst>
          </p:cNvPr>
          <p:cNvSpPr txBox="1"/>
          <p:nvPr/>
        </p:nvSpPr>
        <p:spPr>
          <a:xfrm>
            <a:off x="6799485" y="194652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3F88339-27EA-B652-F4D6-6E095752BBE0}"/>
              </a:ext>
            </a:extLst>
          </p:cNvPr>
          <p:cNvSpPr txBox="1"/>
          <p:nvPr/>
        </p:nvSpPr>
        <p:spPr>
          <a:xfrm>
            <a:off x="5762819" y="4955879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5C5E5588-F95F-3871-D717-65B3B36D7511}"/>
              </a:ext>
            </a:extLst>
          </p:cNvPr>
          <p:cNvSpPr txBox="1"/>
          <p:nvPr/>
        </p:nvSpPr>
        <p:spPr>
          <a:xfrm>
            <a:off x="10227136" y="3137712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</a:t>
            </a:r>
            <a:r>
              <a:rPr lang="ko-KR" altLang="en-US" sz="1600" b="1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파티클이</a:t>
            </a:r>
            <a:r>
              <a:rPr lang="ko-KR" altLang="en-US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생성된다</a:t>
            </a:r>
            <a:r>
              <a:rPr lang="en-US" altLang="ko-KR" sz="1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몸체가 파괴되거나 각 부위의 내구도가 하나라도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파괴되면 조준점이 사라지고 꼬리가 파괴되면 이동 속도가 감소하고 기체가 좌우로 더 흔들린다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플레이어가 사망 상태가 되면 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77700" y="3426002"/>
            <a:ext cx="1229201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 내구도</a:t>
            </a:r>
            <a:endParaRPr lang="en-US" altLang="ko-KR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186744" y="4718697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별로 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2909055" y="5957224"/>
            <a:ext cx="1811114" cy="847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4"/>
            <a:endCxn id="7" idx="0"/>
          </p:cNvCxnSpPr>
          <p:nvPr/>
        </p:nvCxnSpPr>
        <p:spPr>
          <a:xfrm>
            <a:off x="1092301" y="4506002"/>
            <a:ext cx="0" cy="21269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909056" y="4146766"/>
            <a:ext cx="1811113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감소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2909055" y="3241537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2909055" y="5051995"/>
            <a:ext cx="1811114" cy="8392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stCxn id="7" idx="6"/>
            <a:endCxn id="30" idx="2"/>
          </p:cNvCxnSpPr>
          <p:nvPr/>
        </p:nvCxnSpPr>
        <p:spPr>
          <a:xfrm flipV="1">
            <a:off x="1997858" y="3661175"/>
            <a:ext cx="911197" cy="146053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8210082" y="4609593"/>
            <a:ext cx="2116067" cy="8848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내구도가 하나라도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5759680" y="4749115"/>
            <a:ext cx="1992401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부위 내구도 수치 별 효과</a:t>
            </a: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10784150" y="4773298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10326149" y="5034984"/>
            <a:ext cx="458001" cy="1701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59A08E88-6714-FE4A-1C72-2D4A6784AB05}"/>
              </a:ext>
            </a:extLst>
          </p:cNvPr>
          <p:cNvCxnSpPr>
            <a:cxnSpLocks/>
            <a:stCxn id="7" idx="6"/>
            <a:endCxn id="29" idx="2"/>
          </p:cNvCxnSpPr>
          <p:nvPr/>
        </p:nvCxnSpPr>
        <p:spPr>
          <a:xfrm flipV="1">
            <a:off x="1997858" y="4566404"/>
            <a:ext cx="911198" cy="55530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1EF433E-1025-1008-F2FD-68B4B0CA7E22}"/>
              </a:ext>
            </a:extLst>
          </p:cNvPr>
          <p:cNvCxnSpPr>
            <a:cxnSpLocks/>
            <a:stCxn id="7" idx="6"/>
            <a:endCxn id="31" idx="2"/>
          </p:cNvCxnSpPr>
          <p:nvPr/>
        </p:nvCxnSpPr>
        <p:spPr>
          <a:xfrm>
            <a:off x="1997858" y="5121706"/>
            <a:ext cx="911197" cy="3499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8E2084B-3BEF-4BC5-AEBA-1E9CF66AE9F7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1997858" y="5121706"/>
            <a:ext cx="911197" cy="125902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87DD2A7-9E6F-CB54-F0F0-B240175DDD41}"/>
              </a:ext>
            </a:extLst>
          </p:cNvPr>
          <p:cNvCxnSpPr>
            <a:cxnSpLocks/>
            <a:stCxn id="30" idx="6"/>
            <a:endCxn id="85" idx="2"/>
          </p:cNvCxnSpPr>
          <p:nvPr/>
        </p:nvCxnSpPr>
        <p:spPr>
          <a:xfrm>
            <a:off x="4720169" y="3661175"/>
            <a:ext cx="1039511" cy="139082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895018B0-04E8-0A20-9FC2-8A94D7317A40}"/>
              </a:ext>
            </a:extLst>
          </p:cNvPr>
          <p:cNvCxnSpPr>
            <a:cxnSpLocks/>
            <a:stCxn id="29" idx="6"/>
            <a:endCxn id="85" idx="2"/>
          </p:cNvCxnSpPr>
          <p:nvPr/>
        </p:nvCxnSpPr>
        <p:spPr>
          <a:xfrm>
            <a:off x="4720169" y="4566404"/>
            <a:ext cx="1039511" cy="48559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7609FF2-8914-3FC3-B1EC-C565CF288EEA}"/>
              </a:ext>
            </a:extLst>
          </p:cNvPr>
          <p:cNvCxnSpPr>
            <a:cxnSpLocks/>
            <a:stCxn id="31" idx="6"/>
            <a:endCxn id="85" idx="2"/>
          </p:cNvCxnSpPr>
          <p:nvPr/>
        </p:nvCxnSpPr>
        <p:spPr>
          <a:xfrm flipV="1">
            <a:off x="4720169" y="5051995"/>
            <a:ext cx="1039511" cy="4196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9A03B3F5-477E-2615-A89E-77C35445F985}"/>
              </a:ext>
            </a:extLst>
          </p:cNvPr>
          <p:cNvCxnSpPr>
            <a:cxnSpLocks/>
            <a:stCxn id="8" idx="6"/>
            <a:endCxn id="85" idx="2"/>
          </p:cNvCxnSpPr>
          <p:nvPr/>
        </p:nvCxnSpPr>
        <p:spPr>
          <a:xfrm flipV="1">
            <a:off x="4720169" y="5051995"/>
            <a:ext cx="1039511" cy="132873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A67FE56E-AFD8-5AF5-9F84-33585ED15DF2}"/>
              </a:ext>
            </a:extLst>
          </p:cNvPr>
          <p:cNvCxnSpPr>
            <a:cxnSpLocks/>
            <a:stCxn id="85" idx="6"/>
            <a:endCxn id="78" idx="2"/>
          </p:cNvCxnSpPr>
          <p:nvPr/>
        </p:nvCxnSpPr>
        <p:spPr>
          <a:xfrm>
            <a:off x="7752081" y="5051995"/>
            <a:ext cx="458001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9105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조준점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6871</TotalTime>
  <Words>5159</Words>
  <Application>Microsoft Office PowerPoint</Application>
  <PresentationFormat>와이드스크린</PresentationFormat>
  <Paragraphs>1014</Paragraphs>
  <Slides>49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5" baseType="lpstr">
      <vt:lpstr>나눔스퀘어 Bold</vt:lpstr>
      <vt:lpstr>맑은 고딕</vt:lpstr>
      <vt:lpstr>Abadi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80</cp:revision>
  <dcterms:created xsi:type="dcterms:W3CDTF">2021-02-14T00:18:03Z</dcterms:created>
  <dcterms:modified xsi:type="dcterms:W3CDTF">2023-03-08T08:00:13Z</dcterms:modified>
</cp:coreProperties>
</file>

<file path=docProps/thumbnail.jpeg>
</file>